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aleway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22" roundtripDataSignature="AMtx7mjjdoOEUGsabTrVpv1nuFMY8pLb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22" Type="http://customschemas.google.com/relationships/presentationmetadata" Target="metadata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bold.fntdata"/><Relationship Id="rId14" Type="http://schemas.openxmlformats.org/officeDocument/2006/relationships/font" Target="fonts/Raleway-regular.fntdata"/><Relationship Id="rId17" Type="http://schemas.openxmlformats.org/officeDocument/2006/relationships/font" Target="fonts/Raleway-boldItalic.fntdata"/><Relationship Id="rId16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3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3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3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Google Shape;58;p32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" name="Google Shape;59;p3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" name="Google Shape;60;p32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1" name="Google Shape;61;p3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p3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" name="Google Shape;64;p3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33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33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3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p2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" name="Google Shape;20;p25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2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6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" name="Google Shape;24;p26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26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" name="Google Shape;26;p26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" name="Google Shape;27;p2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2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Google Shape;30;p2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" name="Google Shape;31;p2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2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2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8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2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Google Shape;38;p29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" name="Google Shape;39;p29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29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2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Google Shape;43;p30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" name="Google Shape;44;p30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" name="Google Shape;45;p3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3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" name="Google Shape;47;p3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3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Google Shape;50;p31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" name="Google Shape;51;p31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" name="Google Shape;52;p31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" name="Google Shape;53;p3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" name="Google Shape;54;p31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" name="Google Shape;55;p31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6" name="Google Shape;56;p3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2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b="0" i="0" sz="18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Relationship Id="rId4" Type="http://schemas.openxmlformats.org/officeDocument/2006/relationships/hyperlink" Target="https://www.vaticanobservatory.org/sacred-space-astronomy/religious-scientists-sr-mary-kenneth-keller-b-v-m-1913-1985-computer-scienc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fr"/>
              <a:t>Mary Kenneth Keller </a:t>
            </a:r>
            <a:endParaRPr/>
          </a:p>
        </p:txBody>
      </p:sp>
      <p:sp>
        <p:nvSpPr>
          <p:cNvPr id="73" name="Google Shape;73;p1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2400"/>
              <a:t>informaticienne</a:t>
            </a:r>
            <a:endParaRPr b="1"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3000"/>
              <a:buNone/>
            </a:pPr>
            <a:r>
              <a:rPr lang="fr" sz="2400"/>
              <a:t>Qui ?</a:t>
            </a:r>
            <a:endParaRPr sz="2400"/>
          </a:p>
        </p:txBody>
      </p:sp>
      <p:sp>
        <p:nvSpPr>
          <p:cNvPr id="79" name="Google Shape;79;p2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fr" sz="2400"/>
              <a:t>Américaine qui a vécu au XXème siècle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fr" sz="2400"/>
              <a:t>Religieuse et informaticienne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fr" sz="2400"/>
              <a:t>1 ère femme à obtenir un doctorat en informatique 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rceau de bande adhésive tenant une note sur la diapositive&#10;" id="85" name="Google Shape;85;p3"/>
          <p:cNvPicPr preferRelativeResize="0"/>
          <p:nvPr/>
        </p:nvPicPr>
        <p:blipFill rotWithShape="1">
          <a:blip r:embed="rId4">
            <a:alphaModFix/>
          </a:blip>
          <a:srcRect b="10011" l="9243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3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fr" sz="3000" u="none" cap="none" strike="noStrik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Quoi ?</a:t>
            </a:r>
            <a:endParaRPr b="1" i="0" sz="3000" u="none" cap="none" strike="noStrike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7" name="Google Shape;87;p3"/>
          <p:cNvSpPr txBox="1"/>
          <p:nvPr>
            <p:ph idx="4294967295" type="body"/>
          </p:nvPr>
        </p:nvSpPr>
        <p:spPr>
          <a:xfrm>
            <a:off x="2855550" y="1377475"/>
            <a:ext cx="35931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fr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Rôle essentiel </a:t>
            </a:r>
            <a:br>
              <a:rPr lang="fr" sz="1400">
                <a:latin typeface="Raleway"/>
                <a:ea typeface="Raleway"/>
                <a:cs typeface="Raleway"/>
                <a:sym typeface="Raleway"/>
              </a:rPr>
            </a:br>
            <a:r>
              <a:rPr lang="fr" sz="1200">
                <a:latin typeface="Raleway"/>
                <a:ea typeface="Raleway"/>
                <a:cs typeface="Raleway"/>
                <a:sym typeface="Raleway"/>
              </a:rPr>
              <a:t>Dans le développement du langage de programmation BASIC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fr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Importante réalisation </a:t>
            </a:r>
            <a:br>
              <a:rPr lang="fr" sz="1400">
                <a:latin typeface="Raleway"/>
                <a:ea typeface="Raleway"/>
                <a:cs typeface="Raleway"/>
                <a:sym typeface="Raleway"/>
              </a:rPr>
            </a:br>
            <a:r>
              <a:rPr lang="fr" sz="1200">
                <a:latin typeface="Raleway"/>
                <a:ea typeface="Raleway"/>
                <a:cs typeface="Raleway"/>
                <a:sym typeface="Raleway"/>
              </a:rPr>
              <a:t>Dans l’avancement des femmes dans le domaine de l’informatique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SzPts val="1800"/>
              <a:buNone/>
            </a:pPr>
            <a:r>
              <a:t/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mc:AlternateContent>
    <mc:Choice Requires="p14">
      <p:transition spd="slow" p14:dur="27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"/>
          <p:cNvSpPr txBox="1"/>
          <p:nvPr>
            <p:ph type="title"/>
          </p:nvPr>
        </p:nvSpPr>
        <p:spPr>
          <a:xfrm>
            <a:off x="510125" y="565150"/>
            <a:ext cx="7960200" cy="38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fr"/>
              <a:t>BASIC !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93" name="Google Shape;9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0775" y="1462975"/>
            <a:ext cx="3986750" cy="261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"/>
          <p:cNvSpPr txBox="1"/>
          <p:nvPr>
            <p:ph type="title"/>
          </p:nvPr>
        </p:nvSpPr>
        <p:spPr>
          <a:xfrm>
            <a:off x="283099" y="483550"/>
            <a:ext cx="8622300" cy="38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fr">
                <a:solidFill>
                  <a:schemeClr val="accent2"/>
                </a:solidFill>
              </a:rPr>
              <a:t>B</a:t>
            </a:r>
            <a:r>
              <a:rPr lang="fr">
                <a:solidFill>
                  <a:schemeClr val="accent5"/>
                </a:solidFill>
              </a:rPr>
              <a:t>   Beginner’s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800"/>
              <a:buNone/>
            </a:pPr>
            <a:r>
              <a:rPr lang="fr">
                <a:solidFill>
                  <a:schemeClr val="accent2"/>
                </a:solidFill>
              </a:rPr>
              <a:t>A</a:t>
            </a:r>
            <a:r>
              <a:rPr lang="fr">
                <a:solidFill>
                  <a:schemeClr val="accent5"/>
                </a:solidFill>
              </a:rPr>
              <a:t>   All purpose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800"/>
              <a:buNone/>
            </a:pPr>
            <a:r>
              <a:rPr lang="fr">
                <a:solidFill>
                  <a:schemeClr val="accent2"/>
                </a:solidFill>
              </a:rPr>
              <a:t>S</a:t>
            </a:r>
            <a:r>
              <a:rPr lang="fr">
                <a:solidFill>
                  <a:schemeClr val="accent5"/>
                </a:solidFill>
              </a:rPr>
              <a:t>   Symbolic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800"/>
              <a:buNone/>
            </a:pPr>
            <a:r>
              <a:rPr lang="fr">
                <a:solidFill>
                  <a:schemeClr val="accent2"/>
                </a:solidFill>
              </a:rPr>
              <a:t>I </a:t>
            </a:r>
            <a:r>
              <a:rPr lang="fr">
                <a:solidFill>
                  <a:schemeClr val="accent5"/>
                </a:solidFill>
              </a:rPr>
              <a:t>   Instruction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4800"/>
              <a:buNone/>
            </a:pPr>
            <a:r>
              <a:rPr lang="fr">
                <a:solidFill>
                  <a:schemeClr val="accent2"/>
                </a:solidFill>
              </a:rPr>
              <a:t>C</a:t>
            </a:r>
            <a:r>
              <a:rPr lang="fr">
                <a:solidFill>
                  <a:schemeClr val="accent5"/>
                </a:solidFill>
              </a:rPr>
              <a:t>  Code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"/>
          <p:cNvSpPr txBox="1"/>
          <p:nvPr>
            <p:ph type="title"/>
          </p:nvPr>
        </p:nvSpPr>
        <p:spPr>
          <a:xfrm>
            <a:off x="265500" y="1912650"/>
            <a:ext cx="3777300" cy="13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fr" sz="2400">
                <a:solidFill>
                  <a:schemeClr val="dk2"/>
                </a:solidFill>
              </a:rPr>
              <a:t>Language de progammation de haut niveau développé à la fin des années 1960</a:t>
            </a:r>
            <a:endParaRPr b="0" sz="2400">
              <a:solidFill>
                <a:schemeClr val="dk2"/>
              </a:solidFill>
            </a:endParaRPr>
          </a:p>
        </p:txBody>
      </p:sp>
      <p:pic>
        <p:nvPicPr>
          <p:cNvPr id="104" name="Google Shape;104;p6"/>
          <p:cNvPicPr preferRelativeResize="0"/>
          <p:nvPr/>
        </p:nvPicPr>
        <p:blipFill rotWithShape="1">
          <a:blip r:embed="rId3">
            <a:alphaModFix/>
          </a:blip>
          <a:srcRect b="0" l="4742" r="4751" t="0"/>
          <a:stretch/>
        </p:blipFill>
        <p:spPr>
          <a:xfrm>
            <a:off x="4488725" y="0"/>
            <a:ext cx="465527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rceau de bande adhésive tenant une note sur la diapositive" id="110" name="Google Shape;110;p7"/>
          <p:cNvPicPr preferRelativeResize="0"/>
          <p:nvPr/>
        </p:nvPicPr>
        <p:blipFill rotWithShape="1">
          <a:blip r:embed="rId4">
            <a:alphaModFix/>
          </a:blip>
          <a:srcRect b="10011" l="9243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7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fr" sz="3000" u="none" cap="none" strike="noStrik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Public </a:t>
            </a:r>
            <a:endParaRPr b="1" i="0" sz="3000" u="none" cap="none" strike="noStrike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2" name="Google Shape;112;p7"/>
          <p:cNvSpPr txBox="1"/>
          <p:nvPr>
            <p:ph idx="4294967295" type="body"/>
          </p:nvPr>
        </p:nvSpPr>
        <p:spPr>
          <a:xfrm>
            <a:off x="2855550" y="1377475"/>
            <a:ext cx="35157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 sz="1200">
                <a:latin typeface="Raleway"/>
                <a:ea typeface="Raleway"/>
                <a:cs typeface="Raleway"/>
                <a:sym typeface="Raleway"/>
              </a:rPr>
              <a:t>: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fr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Pour qui ? </a:t>
            </a:r>
            <a:br>
              <a:rPr lang="fr" sz="1200">
                <a:latin typeface="Raleway"/>
                <a:ea typeface="Raleway"/>
                <a:cs typeface="Raleway"/>
                <a:sym typeface="Raleway"/>
              </a:rPr>
            </a:br>
            <a:r>
              <a:rPr lang="fr" sz="1200">
                <a:latin typeface="Raleway"/>
                <a:ea typeface="Raleway"/>
                <a:cs typeface="Raleway"/>
                <a:sym typeface="Raleway"/>
              </a:rPr>
              <a:t>Débutant : Permet d’apprendre plus facilement et intuitivement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fr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Où ? </a:t>
            </a:r>
            <a:br>
              <a:rPr lang="fr" sz="1400">
                <a:latin typeface="Raleway"/>
                <a:ea typeface="Raleway"/>
                <a:cs typeface="Raleway"/>
                <a:sym typeface="Raleway"/>
              </a:rPr>
            </a:br>
            <a:r>
              <a:rPr lang="fr" sz="1200">
                <a:latin typeface="Raleway"/>
                <a:ea typeface="Raleway"/>
                <a:cs typeface="Raleway"/>
                <a:sym typeface="Raleway"/>
              </a:rPr>
              <a:t>Utilisé dans l’enseignement de la programmation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8"/>
          <p:cNvPicPr preferRelativeResize="0"/>
          <p:nvPr/>
        </p:nvPicPr>
        <p:blipFill rotWithShape="1">
          <a:blip r:embed="rId3">
            <a:alphaModFix/>
          </a:blip>
          <a:srcRect b="5516" l="0" r="0" t="5516"/>
          <a:stretch/>
        </p:blipFill>
        <p:spPr>
          <a:xfrm>
            <a:off x="-1" y="0"/>
            <a:ext cx="45672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8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fr" sz="3000">
                <a:solidFill>
                  <a:schemeClr val="dk1"/>
                </a:solidFill>
              </a:rPr>
              <a:t>Sources :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 sz="3000">
                <a:solidFill>
                  <a:schemeClr val="dk1"/>
                </a:solidFill>
              </a:rPr>
              <a:t>-</a:t>
            </a:r>
            <a:r>
              <a:rPr lang="fr" sz="1800" u="sng">
                <a:solidFill>
                  <a:schemeClr val="hlink"/>
                </a:solidFill>
                <a:hlinkClick r:id="rId4"/>
              </a:rPr>
              <a:t>https://www.vaticanobservatory.org/sacred-space-astronomy/religious-scientists-sr-mary-kenneth-keller-b-v-m913-1985-computer-science/</a:t>
            </a:r>
            <a:r>
              <a:rPr lang="fr" sz="1800">
                <a:solidFill>
                  <a:srgbClr val="000000"/>
                </a:solidFill>
              </a:rPr>
              <a:t>, le 20 février 2024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